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4"/>
    <p:sldMasterId id="2147483804" r:id="rId5"/>
  </p:sldMasterIdLst>
  <p:notesMasterIdLst>
    <p:notesMasterId r:id="rId8"/>
  </p:notesMasterIdLst>
  <p:sldIdLst>
    <p:sldId id="300" r:id="rId6"/>
    <p:sldId id="301" r:id="rId7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rore JUBIN - (CFA ECB)" initials="AJ-(E" lastIdx="2" clrIdx="0">
    <p:extLst>
      <p:ext uri="{19B8F6BF-5375-455C-9EA6-DF929625EA0E}">
        <p15:presenceInfo xmlns:p15="http://schemas.microsoft.com/office/powerpoint/2012/main" userId="S::aurore.jubin@enseignement-catholique.bzh::4e662f86-4017-49ec-b512-6a47e337a1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E48"/>
    <a:srgbClr val="00D200"/>
    <a:srgbClr val="F69C69"/>
    <a:srgbClr val="FF727C"/>
    <a:srgbClr val="76BB5A"/>
    <a:srgbClr val="B792C1"/>
    <a:srgbClr val="4870A9"/>
    <a:srgbClr val="EB8F44"/>
    <a:srgbClr val="12D0DA"/>
    <a:srgbClr val="34B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eille CONNAN" userId="0b4f6961-804c-42f7-a953-7fe19ca68d51" providerId="ADAL" clId="{B7EF83AD-3F7E-4C43-A597-63FCC6524D03}"/>
    <pc:docChg chg="custSel modSld">
      <pc:chgData name="Mireille CONNAN" userId="0b4f6961-804c-42f7-a953-7fe19ca68d51" providerId="ADAL" clId="{B7EF83AD-3F7E-4C43-A597-63FCC6524D03}" dt="2021-01-20T20:43:56.797" v="681" actId="5793"/>
      <pc:docMkLst>
        <pc:docMk/>
      </pc:docMkLst>
      <pc:sldChg chg="addSp delSp modSp mod">
        <pc:chgData name="Mireille CONNAN" userId="0b4f6961-804c-42f7-a953-7fe19ca68d51" providerId="ADAL" clId="{B7EF83AD-3F7E-4C43-A597-63FCC6524D03}" dt="2021-01-20T20:43:56.797" v="681" actId="5793"/>
        <pc:sldMkLst>
          <pc:docMk/>
          <pc:sldMk cId="2414980726" sldId="300"/>
        </pc:sldMkLst>
        <pc:spChg chg="del">
          <ac:chgData name="Mireille CONNAN" userId="0b4f6961-804c-42f7-a953-7fe19ca68d51" providerId="ADAL" clId="{B7EF83AD-3F7E-4C43-A597-63FCC6524D03}" dt="2021-01-20T20:27:22.812" v="0" actId="478"/>
          <ac:spMkLst>
            <pc:docMk/>
            <pc:sldMk cId="2414980726" sldId="300"/>
            <ac:spMk id="3" creationId="{1003A3E6-63DC-8E43-BA37-5F7E0E6AA9E3}"/>
          </ac:spMkLst>
        </pc:spChg>
        <pc:spChg chg="add mod">
          <ac:chgData name="Mireille CONNAN" userId="0b4f6961-804c-42f7-a953-7fe19ca68d51" providerId="ADAL" clId="{B7EF83AD-3F7E-4C43-A597-63FCC6524D03}" dt="2021-01-20T20:43:56.797" v="681" actId="5793"/>
          <ac:spMkLst>
            <pc:docMk/>
            <pc:sldMk cId="2414980726" sldId="300"/>
            <ac:spMk id="11" creationId="{DC194766-2CA8-4D1E-A5DA-1E1C63095EF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CB245-05F0-1344-8838-730ADC1D1BBF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28CF1-7F54-D14A-AD4C-E23B30BEC9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610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152FDC45-1384-A843-8533-D770D8BC41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47089" y="3027036"/>
            <a:ext cx="3499946" cy="1860274"/>
          </a:xfrm>
          <a:prstGeom prst="rect">
            <a:avLst/>
          </a:prstGeom>
        </p:spPr>
        <p:txBody>
          <a:bodyPr/>
          <a:lstStyle>
            <a:lvl1pPr marL="171450" indent="-171450" algn="l">
              <a:buFont typeface="Wingdings" pitchFamily="2" charset="2"/>
              <a:buChar char="v"/>
              <a:defRPr sz="1000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77967" indent="0">
              <a:buNone/>
              <a:defRPr sz="14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pPr lvl="0"/>
            <a:r>
              <a:rPr lang="fr-FR"/>
              <a:t>Modifier le texte liste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E95B757D-5E3B-0E42-BBD3-9A4AE48A43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1943" y="6768718"/>
            <a:ext cx="6695091" cy="2609246"/>
          </a:xfrm>
          <a:prstGeom prst="rect">
            <a:avLst/>
          </a:prstGeom>
        </p:spPr>
        <p:txBody>
          <a:bodyPr numCol="2"/>
          <a:lstStyle>
            <a:lvl1pPr marL="171450" indent="-171450" algn="l">
              <a:buFont typeface="Wingdings" pitchFamily="2" charset="2"/>
              <a:buChar char="v"/>
              <a:defRPr sz="1000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77967" indent="0">
              <a:buNone/>
              <a:defRPr sz="14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pPr lvl="0"/>
            <a:r>
              <a:rPr lang="fr-FR"/>
              <a:t>Modifier le texte liste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6AB7CEBE-9FEB-0F44-BD63-4D5AFF7C9D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206" y="3571336"/>
            <a:ext cx="2974428" cy="2282926"/>
          </a:xfrm>
          <a:prstGeom prst="rect">
            <a:avLst/>
          </a:prstGeom>
        </p:spPr>
        <p:txBody>
          <a:bodyPr/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0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77967" indent="0">
              <a:buNone/>
              <a:defRPr sz="14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/>
              <a:t>Modifier le texte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B8F2169C-3C1A-C34E-AB91-C53631830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03195" y="1788388"/>
            <a:ext cx="1639615" cy="231171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2" charset="2"/>
              <a:buNone/>
              <a:defRPr sz="10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77967" indent="0">
              <a:buNone/>
              <a:defRPr sz="14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pPr lvl="0"/>
            <a:r>
              <a:rPr lang="fr-FR"/>
              <a:t>Modifier la durée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236C7A8-DBAF-C747-AE96-3235790562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04902" y="1482976"/>
            <a:ext cx="1639615" cy="231171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2" charset="2"/>
              <a:buNone/>
              <a:defRPr sz="10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77967" indent="0">
              <a:buNone/>
              <a:defRPr sz="14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pPr lvl="0"/>
            <a:r>
              <a:rPr lang="fr-FR"/>
              <a:t>Modifier la période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25E3164-D652-D04D-945C-3C8FC0B08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195" y="287164"/>
            <a:ext cx="3384533" cy="1065817"/>
          </a:xfrm>
          <a:prstGeom prst="rect">
            <a:avLst/>
          </a:prstGeom>
        </p:spPr>
        <p:txBody>
          <a:bodyPr/>
          <a:lstStyle>
            <a:lvl1pPr>
              <a:defRPr sz="2300" b="1">
                <a:solidFill>
                  <a:srgbClr val="F69B6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3" name="Espace réservé pour une image  13">
            <a:extLst>
              <a:ext uri="{FF2B5EF4-FFF2-40B4-BE49-F238E27FC236}">
                <a16:creationId xmlns:a16="http://schemas.microsoft.com/office/drawing/2014/main" id="{9504B6C8-1F03-5542-90D2-ABE06DA4262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0069" y="9678391"/>
            <a:ext cx="1996856" cy="89436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fr-FR"/>
              <a:t>Votre logo</a:t>
            </a:r>
          </a:p>
        </p:txBody>
      </p:sp>
    </p:spTree>
    <p:extLst>
      <p:ext uri="{BB962C8B-B14F-4D97-AF65-F5344CB8AC3E}">
        <p14:creationId xmlns:p14="http://schemas.microsoft.com/office/powerpoint/2010/main" val="10500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4207503A-F155-0C4E-AC1D-C97928A49E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8674" y="3394898"/>
            <a:ext cx="2060028" cy="493929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2" charset="2"/>
              <a:buNone/>
              <a:defRPr sz="10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77967" indent="0">
              <a:buNone/>
              <a:defRPr sz="14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pPr lvl="0"/>
            <a:r>
              <a:rPr lang="fr-FR"/>
              <a:t>Modifier le texte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98B89D6-EDEE-B844-A02A-F303C719A7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8674" y="3668167"/>
            <a:ext cx="2060028" cy="493929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2" charset="2"/>
              <a:buNone/>
              <a:defRPr sz="10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77967" indent="0">
              <a:buNone/>
              <a:defRPr sz="14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pPr lvl="0"/>
            <a:r>
              <a:rPr lang="fr-FR"/>
              <a:t>Modifier le texte 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D032B5B0-F90C-6A45-8C56-D1F3E0F74A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8674" y="4466954"/>
            <a:ext cx="2322787" cy="493929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2" charset="2"/>
              <a:buNone/>
              <a:defRPr sz="10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77967" indent="0">
              <a:buNone/>
              <a:defRPr sz="14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pPr lvl="0"/>
            <a:r>
              <a:rPr lang="fr-FR"/>
              <a:t>Modifier le texte 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26ECFCAB-EC74-2D41-AA21-FF5F61CF8A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21571" y="3485632"/>
            <a:ext cx="3983421" cy="1464740"/>
          </a:xfrm>
          <a:prstGeom prst="rect">
            <a:avLst/>
          </a:prstGeom>
        </p:spPr>
        <p:txBody>
          <a:bodyPr/>
          <a:lstStyle>
            <a:lvl1pPr marL="171450" indent="-171450" algn="l">
              <a:buFont typeface="Wingdings" pitchFamily="2" charset="2"/>
              <a:buChar char="v"/>
              <a:defRPr sz="1000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77967" indent="0">
              <a:buNone/>
              <a:defRPr sz="14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pPr lvl="0"/>
            <a:r>
              <a:rPr lang="fr-FR"/>
              <a:t>Modifier le texte liste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8F0338AE-75EC-0944-A679-DB6ABAE220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1571" y="994680"/>
            <a:ext cx="3993932" cy="1464740"/>
          </a:xfrm>
          <a:prstGeom prst="rect">
            <a:avLst/>
          </a:prstGeom>
        </p:spPr>
        <p:txBody>
          <a:bodyPr/>
          <a:lstStyle>
            <a:lvl1pPr marL="171450" indent="-171450" algn="l">
              <a:buFont typeface="Wingdings" pitchFamily="2" charset="2"/>
              <a:buChar char="ü"/>
              <a:defRPr sz="1000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77967" indent="0">
              <a:buNone/>
              <a:defRPr sz="14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pPr lvl="0"/>
            <a:r>
              <a:rPr lang="fr-FR"/>
              <a:t>Modifier le texte liste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D126EEF3-EC12-3D4D-8AC9-FF43DE3F58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9184" y="994679"/>
            <a:ext cx="2322787" cy="1706479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2" charset="2"/>
              <a:buNone/>
              <a:defRPr sz="10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77967" indent="0">
              <a:buNone/>
              <a:defRPr sz="14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pPr lvl="0"/>
            <a:r>
              <a:rPr lang="fr-FR"/>
              <a:t>Modifier le texte 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8A2B9E2-2832-4744-9686-64E636937B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21571" y="5692805"/>
            <a:ext cx="3993931" cy="897181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2" charset="2"/>
              <a:buNone/>
              <a:defRPr sz="1000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77967" indent="0">
              <a:buNone/>
              <a:defRPr sz="14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pPr lvl="0"/>
            <a:r>
              <a:rPr lang="fr-FR"/>
              <a:t>Modifier le texte 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37FCACD9-A962-4C42-B2C4-BE45A87F6D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21571" y="7027619"/>
            <a:ext cx="3993931" cy="51881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2" charset="2"/>
              <a:buNone/>
              <a:defRPr sz="1000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77967" indent="0">
              <a:buNone/>
              <a:defRPr sz="14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pPr lvl="0"/>
            <a:r>
              <a:rPr lang="fr-FR"/>
              <a:t>Modifier le texte 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20F308D5-30E0-F24C-8D41-712AC992F1C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21571" y="8071945"/>
            <a:ext cx="1807781" cy="1135117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2" charset="2"/>
              <a:buNone/>
              <a:defRPr sz="1000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77967" indent="0">
              <a:buNone/>
              <a:defRPr sz="14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pPr lvl="0"/>
            <a:r>
              <a:rPr lang="fr-FR"/>
              <a:t>Modifier le texte 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5E859221-DD40-324B-A16C-9C416E647EC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97213" y="8071945"/>
            <a:ext cx="1807781" cy="1135117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2" charset="2"/>
              <a:buNone/>
              <a:defRPr sz="1000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77967" indent="0">
              <a:buNone/>
              <a:defRPr sz="14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pPr lvl="0"/>
            <a:r>
              <a:rPr lang="fr-FR"/>
              <a:t>Modifier le texte 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B12ACDAA-BD47-D349-AD6E-B200289FB62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8674" y="5419536"/>
            <a:ext cx="2343809" cy="897181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2" charset="2"/>
              <a:buNone/>
              <a:defRPr sz="1000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77967" indent="0">
              <a:buNone/>
              <a:defRPr sz="14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pPr lvl="0"/>
            <a:r>
              <a:rPr lang="fr-FR"/>
              <a:t>Modifier le texte 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DA1CB5E-F2E8-324B-8222-05F64B9E11F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8674" y="6722818"/>
            <a:ext cx="2343809" cy="897181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2" charset="2"/>
              <a:buNone/>
              <a:defRPr sz="1000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77967" indent="0">
              <a:buNone/>
              <a:defRPr sz="14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pPr lvl="0"/>
            <a:r>
              <a:rPr lang="fr-FR"/>
              <a:t>Modifier le texte </a:t>
            </a:r>
          </a:p>
        </p:txBody>
      </p:sp>
      <p:sp>
        <p:nvSpPr>
          <p:cNvPr id="17" name="Espace réservé pour une image  13">
            <a:extLst>
              <a:ext uri="{FF2B5EF4-FFF2-40B4-BE49-F238E27FC236}">
                <a16:creationId xmlns:a16="http://schemas.microsoft.com/office/drawing/2014/main" id="{382AD164-65A9-944C-A338-7557E233481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470703" y="9583389"/>
            <a:ext cx="1996856" cy="8943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fr-FR"/>
              <a:t>Votre logo</a:t>
            </a:r>
          </a:p>
        </p:txBody>
      </p:sp>
    </p:spTree>
    <p:extLst>
      <p:ext uri="{BB962C8B-B14F-4D97-AF65-F5344CB8AC3E}">
        <p14:creationId xmlns:p14="http://schemas.microsoft.com/office/powerpoint/2010/main" val="182026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emf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11" Type="http://schemas.openxmlformats.org/officeDocument/2006/relationships/image" Target="../media/image13.emf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tiff"/><Relationship Id="rId9" Type="http://schemas.openxmlformats.org/officeDocument/2006/relationships/image" Target="../media/image11.png"/><Relationship Id="rId14" Type="http://schemas.openxmlformats.org/officeDocument/2006/relationships/image" Target="../media/image1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 : avec coin arrondi 43">
            <a:extLst>
              <a:ext uri="{FF2B5EF4-FFF2-40B4-BE49-F238E27FC236}">
                <a16:creationId xmlns:a16="http://schemas.microsoft.com/office/drawing/2014/main" id="{1CD3D432-49E8-0F4E-9EBA-BF134568FD8A}"/>
              </a:ext>
            </a:extLst>
          </p:cNvPr>
          <p:cNvSpPr/>
          <p:nvPr userDrawn="1"/>
        </p:nvSpPr>
        <p:spPr>
          <a:xfrm rot="10800000" flipH="1">
            <a:off x="319573" y="6136742"/>
            <a:ext cx="6920530" cy="3478223"/>
          </a:xfrm>
          <a:prstGeom prst="round1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 : avec coin arrondi 50">
            <a:extLst>
              <a:ext uri="{FF2B5EF4-FFF2-40B4-BE49-F238E27FC236}">
                <a16:creationId xmlns:a16="http://schemas.microsoft.com/office/drawing/2014/main" id="{335085FF-38C9-8B41-9880-0DDD668BFE13}"/>
              </a:ext>
            </a:extLst>
          </p:cNvPr>
          <p:cNvSpPr/>
          <p:nvPr userDrawn="1"/>
        </p:nvSpPr>
        <p:spPr>
          <a:xfrm rot="10800000" flipH="1">
            <a:off x="3587948" y="2452217"/>
            <a:ext cx="3652153" cy="3536737"/>
          </a:xfrm>
          <a:prstGeom prst="round1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E470471E-B94B-F24D-9630-B465FB82052E}"/>
              </a:ext>
            </a:extLst>
          </p:cNvPr>
          <p:cNvGrpSpPr/>
          <p:nvPr userDrawn="1"/>
        </p:nvGrpSpPr>
        <p:grpSpPr>
          <a:xfrm>
            <a:off x="327318" y="1478863"/>
            <a:ext cx="6912783" cy="5158087"/>
            <a:chOff x="327318" y="1478863"/>
            <a:chExt cx="6912783" cy="5158087"/>
          </a:xfrm>
          <a:solidFill>
            <a:srgbClr val="F69B69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BAA1F85-32D1-6747-BC51-3CA00731AB81}"/>
                </a:ext>
              </a:extLst>
            </p:cNvPr>
            <p:cNvSpPr/>
            <p:nvPr userDrawn="1"/>
          </p:nvSpPr>
          <p:spPr>
            <a:xfrm>
              <a:off x="3105510" y="1798095"/>
              <a:ext cx="997686" cy="2116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3FC6FF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2DF1088-1BFD-9B40-A6BC-02BA0437CA2E}"/>
                </a:ext>
              </a:extLst>
            </p:cNvPr>
            <p:cNvSpPr/>
            <p:nvPr userDrawn="1"/>
          </p:nvSpPr>
          <p:spPr>
            <a:xfrm>
              <a:off x="3105510" y="1478863"/>
              <a:ext cx="2081420" cy="2116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3FC6FF"/>
                </a:solidFill>
              </a:endParaRPr>
            </a:p>
          </p:txBody>
        </p: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5B434A22-C2FB-194B-989D-5BE49FE59173}"/>
                </a:ext>
              </a:extLst>
            </p:cNvPr>
            <p:cNvGrpSpPr/>
            <p:nvPr userDrawn="1"/>
          </p:nvGrpSpPr>
          <p:grpSpPr>
            <a:xfrm>
              <a:off x="327318" y="6123150"/>
              <a:ext cx="6912783" cy="513800"/>
              <a:chOff x="327318" y="6123150"/>
              <a:chExt cx="6912783" cy="513800"/>
            </a:xfrm>
            <a:grpFill/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BD152B7-017E-D043-A8BC-180BBBD39BCA}"/>
                  </a:ext>
                </a:extLst>
              </p:cNvPr>
              <p:cNvSpPr/>
              <p:nvPr userDrawn="1"/>
            </p:nvSpPr>
            <p:spPr>
              <a:xfrm>
                <a:off x="327320" y="6123150"/>
                <a:ext cx="6912781" cy="2542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3FC6FF"/>
                  </a:solidFill>
                </a:endParaRPr>
              </a:p>
            </p:txBody>
          </p:sp>
          <p:sp>
            <p:nvSpPr>
              <p:cNvPr id="63" name="Triangle rectangle 62">
                <a:extLst>
                  <a:ext uri="{FF2B5EF4-FFF2-40B4-BE49-F238E27FC236}">
                    <a16:creationId xmlns:a16="http://schemas.microsoft.com/office/drawing/2014/main" id="{C9857235-07FF-4348-A402-C7AC361C4FC1}"/>
                  </a:ext>
                </a:extLst>
              </p:cNvPr>
              <p:cNvSpPr/>
              <p:nvPr userDrawn="1"/>
            </p:nvSpPr>
            <p:spPr>
              <a:xfrm rot="10800000" flipH="1">
                <a:off x="327318" y="6366654"/>
                <a:ext cx="332253" cy="27029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3FC6FF"/>
                  </a:solidFill>
                </a:endParaRPr>
              </a:p>
            </p:txBody>
          </p:sp>
        </p:grp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A3D36214-5BF7-DA46-8861-0F4C830D485B}"/>
                </a:ext>
              </a:extLst>
            </p:cNvPr>
            <p:cNvGrpSpPr/>
            <p:nvPr userDrawn="1"/>
          </p:nvGrpSpPr>
          <p:grpSpPr>
            <a:xfrm>
              <a:off x="3587946" y="2452222"/>
              <a:ext cx="3652153" cy="467300"/>
              <a:chOff x="3924111" y="4872298"/>
              <a:chExt cx="3591383" cy="467300"/>
            </a:xfrm>
            <a:grpFill/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B9E0DF3-D5A8-884D-BC38-0BE62192AD1B}"/>
                  </a:ext>
                </a:extLst>
              </p:cNvPr>
              <p:cNvSpPr/>
              <p:nvPr userDrawn="1"/>
            </p:nvSpPr>
            <p:spPr>
              <a:xfrm>
                <a:off x="3924112" y="4872298"/>
                <a:ext cx="3591382" cy="2542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3FC6FF"/>
                  </a:solidFill>
                </a:endParaRPr>
              </a:p>
            </p:txBody>
          </p:sp>
          <p:sp>
            <p:nvSpPr>
              <p:cNvPr id="59" name="Triangle rectangle 58">
                <a:extLst>
                  <a:ext uri="{FF2B5EF4-FFF2-40B4-BE49-F238E27FC236}">
                    <a16:creationId xmlns:a16="http://schemas.microsoft.com/office/drawing/2014/main" id="{7E557AD6-80CA-B240-AE7F-C94CA33FB8AC}"/>
                  </a:ext>
                </a:extLst>
              </p:cNvPr>
              <p:cNvSpPr/>
              <p:nvPr userDrawn="1"/>
            </p:nvSpPr>
            <p:spPr>
              <a:xfrm rot="10800000" flipH="1">
                <a:off x="3924111" y="5069302"/>
                <a:ext cx="330166" cy="27029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3FC6FF"/>
                  </a:solidFill>
                </a:endParaRPr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52CA4F-04E9-F344-9BE0-9A6775E8785F}"/>
              </a:ext>
            </a:extLst>
          </p:cNvPr>
          <p:cNvSpPr/>
          <p:nvPr userDrawn="1"/>
        </p:nvSpPr>
        <p:spPr>
          <a:xfrm>
            <a:off x="-8859" y="12375"/>
            <a:ext cx="7568534" cy="1385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D3913FB-72B6-B94A-A92E-2EA3279BB8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32675" y="9922607"/>
            <a:ext cx="842281" cy="595329"/>
          </a:xfrm>
          <a:prstGeom prst="rect">
            <a:avLst/>
          </a:prstGeom>
        </p:spPr>
      </p:pic>
      <p:sp>
        <p:nvSpPr>
          <p:cNvPr id="31" name="Rectangle : avec coins arrondis en diagonale 30">
            <a:extLst>
              <a:ext uri="{FF2B5EF4-FFF2-40B4-BE49-F238E27FC236}">
                <a16:creationId xmlns:a16="http://schemas.microsoft.com/office/drawing/2014/main" id="{583629CE-1668-BA4D-9831-B8CA51CBF5E1}"/>
              </a:ext>
            </a:extLst>
          </p:cNvPr>
          <p:cNvSpPr/>
          <p:nvPr userDrawn="1"/>
        </p:nvSpPr>
        <p:spPr>
          <a:xfrm flipH="1">
            <a:off x="-8144" y="1589777"/>
            <a:ext cx="3231716" cy="438708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4F1FD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76EA13D-757F-1544-9A9E-A80B26C81E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09362" y="9945491"/>
            <a:ext cx="530920" cy="57244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45A4CAB-86AE-744F-BF15-40A70F603D67}"/>
              </a:ext>
            </a:extLst>
          </p:cNvPr>
          <p:cNvSpPr/>
          <p:nvPr userDrawn="1"/>
        </p:nvSpPr>
        <p:spPr>
          <a:xfrm>
            <a:off x="208325" y="3326346"/>
            <a:ext cx="30658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b="1" i="0">
                <a:solidFill>
                  <a:srgbClr val="F69B6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 Black" panose="020B0604020202020204" pitchFamily="34" charset="0"/>
              </a:rPr>
              <a:t>OBJECTIFS</a:t>
            </a:r>
            <a:endParaRPr lang="fr-FR" sz="1400" b="1" i="0">
              <a:solidFill>
                <a:srgbClr val="F69B69"/>
              </a:solidFill>
              <a:latin typeface="Roboto" panose="02000000000000000000" pitchFamily="2" charset="0"/>
              <a:ea typeface="Roboto" panose="02000000000000000000" pitchFamily="2" charset="0"/>
              <a:cs typeface="Arial Black" panose="020B0604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8220AD5-9E25-DD4E-8D20-F680E17E98C4}"/>
              </a:ext>
            </a:extLst>
          </p:cNvPr>
          <p:cNvSpPr/>
          <p:nvPr userDrawn="1"/>
        </p:nvSpPr>
        <p:spPr>
          <a:xfrm>
            <a:off x="567857" y="6147546"/>
            <a:ext cx="17860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fr-FR" sz="1000" b="1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 Black" panose="020B0604020202020204" pitchFamily="34" charset="0"/>
              </a:rPr>
              <a:t>DOMAINE PROFESSIONNEL</a:t>
            </a:r>
            <a:endParaRPr lang="fr-FR" sz="1000" b="1" i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 Black" panose="020B0604020202020204" pitchFamily="34" charset="0"/>
            </a:endParaRPr>
          </a:p>
        </p:txBody>
      </p: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FD001B23-88B5-C745-8618-2A9D18067D8A}"/>
              </a:ext>
            </a:extLst>
          </p:cNvPr>
          <p:cNvCxnSpPr>
            <a:cxnSpLocks/>
          </p:cNvCxnSpPr>
          <p:nvPr userDrawn="1"/>
        </p:nvCxnSpPr>
        <p:spPr>
          <a:xfrm flipV="1">
            <a:off x="3770573" y="6701237"/>
            <a:ext cx="0" cy="2572606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9477A416-577A-5C47-AE77-78A2BAFBBEEF}"/>
              </a:ext>
            </a:extLst>
          </p:cNvPr>
          <p:cNvCxnSpPr>
            <a:cxnSpLocks/>
          </p:cNvCxnSpPr>
          <p:nvPr userDrawn="1"/>
        </p:nvCxnSpPr>
        <p:spPr>
          <a:xfrm>
            <a:off x="1443789" y="3479715"/>
            <a:ext cx="1783569" cy="0"/>
          </a:xfrm>
          <a:prstGeom prst="line">
            <a:avLst/>
          </a:prstGeom>
          <a:ln w="12700">
            <a:solidFill>
              <a:srgbClr val="F69B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9137B3C7-7AE9-FC4A-AAD3-147CB16CC492}"/>
              </a:ext>
            </a:extLst>
          </p:cNvPr>
          <p:cNvSpPr/>
          <p:nvPr userDrawn="1"/>
        </p:nvSpPr>
        <p:spPr>
          <a:xfrm>
            <a:off x="349880" y="9856405"/>
            <a:ext cx="2839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000" b="0" i="0">
                <a:ln>
                  <a:noFill/>
                </a:ln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Tél. 02 22 06 06 13 </a:t>
            </a:r>
          </a:p>
          <a:p>
            <a:pPr algn="l"/>
            <a:r>
              <a:rPr lang="fr-FR" sz="1000" b="1" i="0" err="1">
                <a:ln>
                  <a:noFill/>
                </a:ln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cfa.ecb@enseignement-catholique.bzh</a:t>
            </a:r>
            <a:r>
              <a:rPr lang="fr-FR" sz="1000" b="0" i="0">
                <a:ln>
                  <a:noFill/>
                </a:ln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fr-FR" sz="1000" b="0" i="0">
                <a:ln>
                  <a:noFill/>
                </a:ln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9 Rue Franz Heller - 35700 Rennes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err="1">
                <a:ln>
                  <a:noFill/>
                </a:ln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www.cfa-ecb.fr</a:t>
            </a:r>
            <a:r>
              <a:rPr lang="fr-FR" sz="1200" b="1" i="0">
                <a:ln>
                  <a:noFill/>
                </a:ln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fr-FR" sz="1000" b="0" i="0">
              <a:ln>
                <a:noFill/>
              </a:ln>
              <a:solidFill>
                <a:srgbClr val="393939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A469F31-C54E-8348-BBCB-50AD5BA0AA30}"/>
              </a:ext>
            </a:extLst>
          </p:cNvPr>
          <p:cNvSpPr/>
          <p:nvPr userDrawn="1"/>
        </p:nvSpPr>
        <p:spPr>
          <a:xfrm>
            <a:off x="3481788" y="2045938"/>
            <a:ext cx="32264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b="1" i="0">
                <a:solidFill>
                  <a:srgbClr val="F69B6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 Black" panose="020B0604020202020204" pitchFamily="34" charset="0"/>
              </a:rPr>
              <a:t>CONTENUS DE LA FORMATION </a:t>
            </a:r>
            <a:endParaRPr lang="fr-FR" sz="1400" b="1" i="0">
              <a:solidFill>
                <a:srgbClr val="F69B69"/>
              </a:solidFill>
              <a:latin typeface="Roboto" panose="02000000000000000000" pitchFamily="2" charset="0"/>
              <a:ea typeface="Roboto" panose="02000000000000000000" pitchFamily="2" charset="0"/>
              <a:cs typeface="Arial Black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DF9BD48-C2E8-9446-9C8E-F2D4A302AFB1}"/>
              </a:ext>
            </a:extLst>
          </p:cNvPr>
          <p:cNvSpPr/>
          <p:nvPr userDrawn="1"/>
        </p:nvSpPr>
        <p:spPr>
          <a:xfrm>
            <a:off x="3481788" y="1468409"/>
            <a:ext cx="16706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fr-FR" sz="1000" b="1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 Black" panose="020B0604020202020204" pitchFamily="34" charset="0"/>
              </a:rPr>
              <a:t>PÉRIODE DE FORMATION </a:t>
            </a:r>
            <a:endParaRPr lang="fr-FR" sz="1000" b="1" i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 Black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172C4DB-61C7-174E-87FC-CA4AF29FAA51}"/>
              </a:ext>
            </a:extLst>
          </p:cNvPr>
          <p:cNvSpPr/>
          <p:nvPr userDrawn="1"/>
        </p:nvSpPr>
        <p:spPr>
          <a:xfrm>
            <a:off x="3481788" y="1789673"/>
            <a:ext cx="802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000" b="1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 Black" panose="020B0604020202020204" pitchFamily="34" charset="0"/>
              </a:rPr>
              <a:t>DURÉE </a:t>
            </a:r>
            <a:endParaRPr lang="fr-FR" sz="1000" b="1" i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 Black" panose="020B0604020202020204" pitchFamily="34" charset="0"/>
            </a:endParaRP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E4098D24-6488-B84D-B2C0-EE4EE4B18EA2}"/>
              </a:ext>
            </a:extLst>
          </p:cNvPr>
          <p:cNvCxnSpPr>
            <a:cxnSpLocks/>
          </p:cNvCxnSpPr>
          <p:nvPr userDrawn="1"/>
        </p:nvCxnSpPr>
        <p:spPr>
          <a:xfrm>
            <a:off x="6352674" y="2193720"/>
            <a:ext cx="876728" cy="0"/>
          </a:xfrm>
          <a:prstGeom prst="line">
            <a:avLst/>
          </a:prstGeom>
          <a:ln w="12700">
            <a:solidFill>
              <a:srgbClr val="F69B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7797E958-388F-FA49-9B89-51191CA98523}"/>
              </a:ext>
            </a:extLst>
          </p:cNvPr>
          <p:cNvSpPr/>
          <p:nvPr userDrawn="1"/>
        </p:nvSpPr>
        <p:spPr>
          <a:xfrm>
            <a:off x="3625354" y="5037203"/>
            <a:ext cx="3604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i="0">
                <a:solidFill>
                  <a:srgbClr val="F69B6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Sont aussi inclus au sein de cette formation</a:t>
            </a:r>
          </a:p>
          <a:p>
            <a:r>
              <a:rPr lang="fr-FR" sz="1200" b="1" i="0">
                <a:solidFill>
                  <a:srgbClr val="DB443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endParaRPr lang="fr-FR" sz="1200" b="1" i="0">
              <a:solidFill>
                <a:srgbClr val="DB4436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fr-FR" sz="1000" b="0" i="0">
                <a:solidFill>
                  <a:srgbClr val="39393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Techniques de recherche d’emploi 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fr-FR" sz="1000" b="0" i="0">
                <a:solidFill>
                  <a:srgbClr val="39393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Communication professionnelle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fr-FR" sz="1000" b="0" i="0">
                <a:solidFill>
                  <a:srgbClr val="39393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Égalité́ professionnelle. </a:t>
            </a:r>
            <a:endParaRPr lang="fr-FR" sz="1000" b="0" i="0">
              <a:solidFill>
                <a:srgbClr val="393939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F821EFF-EA96-2D4A-9AB3-6C2AE6BB9504}"/>
              </a:ext>
            </a:extLst>
          </p:cNvPr>
          <p:cNvSpPr/>
          <p:nvPr userDrawn="1"/>
        </p:nvSpPr>
        <p:spPr>
          <a:xfrm>
            <a:off x="3744695" y="2461629"/>
            <a:ext cx="13452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fr-FR" sz="1000" b="1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 Black" panose="020B0604020202020204" pitchFamily="34" charset="0"/>
              </a:rPr>
              <a:t>DOMAINE GÉNÉRAL</a:t>
            </a:r>
            <a:endParaRPr lang="fr-FR" sz="1000" b="1" i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 Black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2D48426-B3A8-ED4A-A436-F5A290594E6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454063" y="266891"/>
            <a:ext cx="664629" cy="698495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917FB1A5-D09C-5E4A-8ECB-11937AB06280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/>
        </p:blipFill>
        <p:spPr>
          <a:xfrm flipH="1">
            <a:off x="-12286" y="-18308"/>
            <a:ext cx="3240000" cy="3240000"/>
          </a:xfrm>
          <a:prstGeom prst="round2DiagRect">
            <a:avLst/>
          </a:prstGeom>
          <a:blipFill>
            <a:blip r:embed="rId7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536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 : avec coin arrondi 159">
            <a:extLst>
              <a:ext uri="{FF2B5EF4-FFF2-40B4-BE49-F238E27FC236}">
                <a16:creationId xmlns:a16="http://schemas.microsoft.com/office/drawing/2014/main" id="{421DDD68-6D3C-784D-B629-359800AC354E}"/>
              </a:ext>
            </a:extLst>
          </p:cNvPr>
          <p:cNvSpPr/>
          <p:nvPr userDrawn="1"/>
        </p:nvSpPr>
        <p:spPr>
          <a:xfrm rot="10800000" flipH="1">
            <a:off x="2963391" y="2876302"/>
            <a:ext cx="4271717" cy="2187357"/>
          </a:xfrm>
          <a:prstGeom prst="round1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Rectangle : avec coin arrondi 141">
            <a:extLst>
              <a:ext uri="{FF2B5EF4-FFF2-40B4-BE49-F238E27FC236}">
                <a16:creationId xmlns:a16="http://schemas.microsoft.com/office/drawing/2014/main" id="{AED4130D-0362-4142-9FA2-4884CB0B3E4B}"/>
              </a:ext>
            </a:extLst>
          </p:cNvPr>
          <p:cNvSpPr/>
          <p:nvPr userDrawn="1"/>
        </p:nvSpPr>
        <p:spPr>
          <a:xfrm rot="10800000" flipH="1">
            <a:off x="5169393" y="7674384"/>
            <a:ext cx="2070009" cy="1686743"/>
          </a:xfrm>
          <a:prstGeom prst="round1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Rectangle : avec coin arrondi 132">
            <a:extLst>
              <a:ext uri="{FF2B5EF4-FFF2-40B4-BE49-F238E27FC236}">
                <a16:creationId xmlns:a16="http://schemas.microsoft.com/office/drawing/2014/main" id="{782DD395-9301-D94A-9BA9-2EEE3C59874F}"/>
              </a:ext>
            </a:extLst>
          </p:cNvPr>
          <p:cNvSpPr/>
          <p:nvPr userDrawn="1"/>
        </p:nvSpPr>
        <p:spPr>
          <a:xfrm rot="10800000" flipH="1">
            <a:off x="2965144" y="439107"/>
            <a:ext cx="4271717" cy="2187357"/>
          </a:xfrm>
          <a:prstGeom prst="round1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Rectangle : avec coin arrondi 113">
            <a:extLst>
              <a:ext uri="{FF2B5EF4-FFF2-40B4-BE49-F238E27FC236}">
                <a16:creationId xmlns:a16="http://schemas.microsoft.com/office/drawing/2014/main" id="{D00FE365-3A8B-E041-881D-A54DA5058644}"/>
              </a:ext>
            </a:extLst>
          </p:cNvPr>
          <p:cNvSpPr/>
          <p:nvPr userDrawn="1"/>
        </p:nvSpPr>
        <p:spPr>
          <a:xfrm rot="10800000" flipH="1">
            <a:off x="2971858" y="7674383"/>
            <a:ext cx="2069169" cy="1686743"/>
          </a:xfrm>
          <a:prstGeom prst="round1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Rectangle : avec coins arrondis en diagonale 121">
            <a:extLst>
              <a:ext uri="{FF2B5EF4-FFF2-40B4-BE49-F238E27FC236}">
                <a16:creationId xmlns:a16="http://schemas.microsoft.com/office/drawing/2014/main" id="{265EEBA7-9D06-EF4F-AF39-99DE145B5BDB}"/>
              </a:ext>
            </a:extLst>
          </p:cNvPr>
          <p:cNvSpPr/>
          <p:nvPr userDrawn="1"/>
        </p:nvSpPr>
        <p:spPr>
          <a:xfrm flipH="1">
            <a:off x="-9946" y="0"/>
            <a:ext cx="2737144" cy="937178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CD05B88-57F6-674B-AC67-1AC51F86AEF7}"/>
              </a:ext>
            </a:extLst>
          </p:cNvPr>
          <p:cNvGrpSpPr/>
          <p:nvPr userDrawn="1"/>
        </p:nvGrpSpPr>
        <p:grpSpPr>
          <a:xfrm>
            <a:off x="-18190" y="435996"/>
            <a:ext cx="7253298" cy="7802095"/>
            <a:chOff x="-16437" y="435587"/>
            <a:chExt cx="7253298" cy="7802095"/>
          </a:xfrm>
          <a:solidFill>
            <a:srgbClr val="F69C69"/>
          </a:solidFill>
        </p:grpSpPr>
        <p:grpSp>
          <p:nvGrpSpPr>
            <p:cNvPr id="152" name="Groupe 151">
              <a:extLst>
                <a:ext uri="{FF2B5EF4-FFF2-40B4-BE49-F238E27FC236}">
                  <a16:creationId xmlns:a16="http://schemas.microsoft.com/office/drawing/2014/main" id="{6ABF3C63-F862-954D-88DC-57F56477016B}"/>
                </a:ext>
              </a:extLst>
            </p:cNvPr>
            <p:cNvGrpSpPr/>
            <p:nvPr userDrawn="1"/>
          </p:nvGrpSpPr>
          <p:grpSpPr>
            <a:xfrm>
              <a:off x="2965144" y="2870391"/>
              <a:ext cx="4271717" cy="561309"/>
              <a:chOff x="3924113" y="4872298"/>
              <a:chExt cx="4131631" cy="401385"/>
            </a:xfrm>
            <a:grpFill/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4715B8EC-424D-8544-AA9A-76F3DB3EE80E}"/>
                  </a:ext>
                </a:extLst>
              </p:cNvPr>
              <p:cNvSpPr/>
              <p:nvPr userDrawn="1"/>
            </p:nvSpPr>
            <p:spPr>
              <a:xfrm>
                <a:off x="3924113" y="4872298"/>
                <a:ext cx="4131631" cy="2542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4" name="Triangle rectangle 153">
                <a:extLst>
                  <a:ext uri="{FF2B5EF4-FFF2-40B4-BE49-F238E27FC236}">
                    <a16:creationId xmlns:a16="http://schemas.microsoft.com/office/drawing/2014/main" id="{99207DB8-5AD0-FD43-BA1B-B3AC9A7088BE}"/>
                  </a:ext>
                </a:extLst>
              </p:cNvPr>
              <p:cNvSpPr/>
              <p:nvPr userDrawn="1"/>
            </p:nvSpPr>
            <p:spPr>
              <a:xfrm rot="10800000" flipH="1">
                <a:off x="3924114" y="5062347"/>
                <a:ext cx="258146" cy="21133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49" name="Groupe 148">
              <a:extLst>
                <a:ext uri="{FF2B5EF4-FFF2-40B4-BE49-F238E27FC236}">
                  <a16:creationId xmlns:a16="http://schemas.microsoft.com/office/drawing/2014/main" id="{E94DAE9F-6A46-3240-A860-398ABDCC0DCA}"/>
                </a:ext>
              </a:extLst>
            </p:cNvPr>
            <p:cNvGrpSpPr/>
            <p:nvPr userDrawn="1"/>
          </p:nvGrpSpPr>
          <p:grpSpPr>
            <a:xfrm>
              <a:off x="-16436" y="5000557"/>
              <a:ext cx="2750116" cy="401385"/>
              <a:chOff x="3924113" y="4872298"/>
              <a:chExt cx="2737220" cy="401385"/>
            </a:xfrm>
            <a:grpFill/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D78346B2-0C0A-7441-8CBC-3996E98887C3}"/>
                  </a:ext>
                </a:extLst>
              </p:cNvPr>
              <p:cNvSpPr/>
              <p:nvPr userDrawn="1"/>
            </p:nvSpPr>
            <p:spPr>
              <a:xfrm>
                <a:off x="3924113" y="4872298"/>
                <a:ext cx="2737220" cy="2542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1" name="Triangle rectangle 150">
                <a:extLst>
                  <a:ext uri="{FF2B5EF4-FFF2-40B4-BE49-F238E27FC236}">
                    <a16:creationId xmlns:a16="http://schemas.microsoft.com/office/drawing/2014/main" id="{326B6290-21A0-C54D-8CB8-A865F46E6FEC}"/>
                  </a:ext>
                </a:extLst>
              </p:cNvPr>
              <p:cNvSpPr/>
              <p:nvPr userDrawn="1"/>
            </p:nvSpPr>
            <p:spPr>
              <a:xfrm rot="10800000" flipH="1">
                <a:off x="3924114" y="5062347"/>
                <a:ext cx="258146" cy="21133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46" name="Groupe 145">
              <a:extLst>
                <a:ext uri="{FF2B5EF4-FFF2-40B4-BE49-F238E27FC236}">
                  <a16:creationId xmlns:a16="http://schemas.microsoft.com/office/drawing/2014/main" id="{68BFBCA9-6F89-0B44-A6F8-7A601AFF4369}"/>
                </a:ext>
              </a:extLst>
            </p:cNvPr>
            <p:cNvGrpSpPr/>
            <p:nvPr userDrawn="1"/>
          </p:nvGrpSpPr>
          <p:grpSpPr>
            <a:xfrm>
              <a:off x="-16437" y="6368400"/>
              <a:ext cx="2743635" cy="401385"/>
              <a:chOff x="3924113" y="4872298"/>
              <a:chExt cx="2758452" cy="401385"/>
            </a:xfrm>
            <a:grpFill/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33871963-53FE-4942-AEC0-ED3A7214DCDA}"/>
                  </a:ext>
                </a:extLst>
              </p:cNvPr>
              <p:cNvSpPr/>
              <p:nvPr userDrawn="1"/>
            </p:nvSpPr>
            <p:spPr>
              <a:xfrm>
                <a:off x="3924113" y="4872298"/>
                <a:ext cx="2758452" cy="2542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8" name="Triangle rectangle 147">
                <a:extLst>
                  <a:ext uri="{FF2B5EF4-FFF2-40B4-BE49-F238E27FC236}">
                    <a16:creationId xmlns:a16="http://schemas.microsoft.com/office/drawing/2014/main" id="{34FE98BB-DF7F-9F4A-BFD3-5A201D9F2DB7}"/>
                  </a:ext>
                </a:extLst>
              </p:cNvPr>
              <p:cNvSpPr/>
              <p:nvPr userDrawn="1"/>
            </p:nvSpPr>
            <p:spPr>
              <a:xfrm rot="10800000" flipH="1">
                <a:off x="3924114" y="5062347"/>
                <a:ext cx="258146" cy="21133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43" name="Groupe 142">
              <a:extLst>
                <a:ext uri="{FF2B5EF4-FFF2-40B4-BE49-F238E27FC236}">
                  <a16:creationId xmlns:a16="http://schemas.microsoft.com/office/drawing/2014/main" id="{48BC1F5B-0FBE-1D4E-A519-9ACCE725E767}"/>
                </a:ext>
              </a:extLst>
            </p:cNvPr>
            <p:cNvGrpSpPr/>
            <p:nvPr userDrawn="1"/>
          </p:nvGrpSpPr>
          <p:grpSpPr>
            <a:xfrm>
              <a:off x="5167693" y="7662561"/>
              <a:ext cx="2069168" cy="401385"/>
              <a:chOff x="3924113" y="4872298"/>
              <a:chExt cx="2056172" cy="401385"/>
            </a:xfrm>
            <a:grpFill/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2251520D-381F-AA4C-A081-021ECFC9D5F3}"/>
                  </a:ext>
                </a:extLst>
              </p:cNvPr>
              <p:cNvSpPr/>
              <p:nvPr userDrawn="1"/>
            </p:nvSpPr>
            <p:spPr>
              <a:xfrm>
                <a:off x="3924113" y="4872298"/>
                <a:ext cx="2056172" cy="2542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5" name="Triangle rectangle 144">
                <a:extLst>
                  <a:ext uri="{FF2B5EF4-FFF2-40B4-BE49-F238E27FC236}">
                    <a16:creationId xmlns:a16="http://schemas.microsoft.com/office/drawing/2014/main" id="{11A4CE9A-6628-9E4F-ABBD-9E535210331F}"/>
                  </a:ext>
                </a:extLst>
              </p:cNvPr>
              <p:cNvSpPr/>
              <p:nvPr userDrawn="1"/>
            </p:nvSpPr>
            <p:spPr>
              <a:xfrm rot="10800000" flipH="1">
                <a:off x="3924114" y="5062347"/>
                <a:ext cx="258146" cy="21133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34" name="Groupe 133">
              <a:extLst>
                <a:ext uri="{FF2B5EF4-FFF2-40B4-BE49-F238E27FC236}">
                  <a16:creationId xmlns:a16="http://schemas.microsoft.com/office/drawing/2014/main" id="{B14755A1-F42B-7D46-9F4B-C7999C063056}"/>
                </a:ext>
              </a:extLst>
            </p:cNvPr>
            <p:cNvGrpSpPr/>
            <p:nvPr userDrawn="1"/>
          </p:nvGrpSpPr>
          <p:grpSpPr>
            <a:xfrm>
              <a:off x="2965144" y="435587"/>
              <a:ext cx="4271717" cy="561309"/>
              <a:chOff x="3924113" y="4872298"/>
              <a:chExt cx="4131631" cy="401385"/>
            </a:xfrm>
            <a:grpFill/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C77E9A57-4C89-BE43-B9A4-DA17661ADF02}"/>
                  </a:ext>
                </a:extLst>
              </p:cNvPr>
              <p:cNvSpPr/>
              <p:nvPr userDrawn="1"/>
            </p:nvSpPr>
            <p:spPr>
              <a:xfrm>
                <a:off x="3924113" y="4872298"/>
                <a:ext cx="4131631" cy="2542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6" name="Triangle rectangle 135">
                <a:extLst>
                  <a:ext uri="{FF2B5EF4-FFF2-40B4-BE49-F238E27FC236}">
                    <a16:creationId xmlns:a16="http://schemas.microsoft.com/office/drawing/2014/main" id="{6C9AFA44-EEDF-8F43-BB9A-66D799209FD6}"/>
                  </a:ext>
                </a:extLst>
              </p:cNvPr>
              <p:cNvSpPr/>
              <p:nvPr userDrawn="1"/>
            </p:nvSpPr>
            <p:spPr>
              <a:xfrm rot="10800000" flipH="1">
                <a:off x="3924114" y="5062347"/>
                <a:ext cx="258146" cy="21133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2" name="Groupe 81">
              <a:extLst>
                <a:ext uri="{FF2B5EF4-FFF2-40B4-BE49-F238E27FC236}">
                  <a16:creationId xmlns:a16="http://schemas.microsoft.com/office/drawing/2014/main" id="{9B6423ED-A5F2-0949-B438-0A3D23C3243E}"/>
                </a:ext>
              </a:extLst>
            </p:cNvPr>
            <p:cNvGrpSpPr/>
            <p:nvPr userDrawn="1"/>
          </p:nvGrpSpPr>
          <p:grpSpPr>
            <a:xfrm>
              <a:off x="2972700" y="7662560"/>
              <a:ext cx="2069168" cy="575122"/>
              <a:chOff x="3924113" y="4872297"/>
              <a:chExt cx="2056172" cy="575122"/>
            </a:xfrm>
            <a:grpFill/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E2FF192A-632E-DB48-AA99-B05CAB51E774}"/>
                  </a:ext>
                </a:extLst>
              </p:cNvPr>
              <p:cNvSpPr/>
              <p:nvPr userDrawn="1"/>
            </p:nvSpPr>
            <p:spPr>
              <a:xfrm>
                <a:off x="3924113" y="4872297"/>
                <a:ext cx="2056172" cy="37029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" name="Triangle rectangle 83">
                <a:extLst>
                  <a:ext uri="{FF2B5EF4-FFF2-40B4-BE49-F238E27FC236}">
                    <a16:creationId xmlns:a16="http://schemas.microsoft.com/office/drawing/2014/main" id="{E5D93650-70DB-124A-BCBC-BBB7B229C9F3}"/>
                  </a:ext>
                </a:extLst>
              </p:cNvPr>
              <p:cNvSpPr/>
              <p:nvPr userDrawn="1"/>
            </p:nvSpPr>
            <p:spPr>
              <a:xfrm rot="10800000" flipH="1">
                <a:off x="3924114" y="5236083"/>
                <a:ext cx="258146" cy="21133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00" name="Groupe 99">
              <a:extLst>
                <a:ext uri="{FF2B5EF4-FFF2-40B4-BE49-F238E27FC236}">
                  <a16:creationId xmlns:a16="http://schemas.microsoft.com/office/drawing/2014/main" id="{86B45782-0ACE-8B4E-A946-37C44E0E4905}"/>
                </a:ext>
              </a:extLst>
            </p:cNvPr>
            <p:cNvGrpSpPr/>
            <p:nvPr userDrawn="1"/>
          </p:nvGrpSpPr>
          <p:grpSpPr>
            <a:xfrm>
              <a:off x="-16435" y="7662561"/>
              <a:ext cx="2743635" cy="401385"/>
              <a:chOff x="3924112" y="4872298"/>
              <a:chExt cx="2750983" cy="401385"/>
            </a:xfrm>
            <a:grpFill/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76CC44D-B059-A740-8004-221862AA425B}"/>
                  </a:ext>
                </a:extLst>
              </p:cNvPr>
              <p:cNvSpPr/>
              <p:nvPr userDrawn="1"/>
            </p:nvSpPr>
            <p:spPr>
              <a:xfrm>
                <a:off x="3924112" y="4872298"/>
                <a:ext cx="2750983" cy="2542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2" name="Triangle rectangle 101">
                <a:extLst>
                  <a:ext uri="{FF2B5EF4-FFF2-40B4-BE49-F238E27FC236}">
                    <a16:creationId xmlns:a16="http://schemas.microsoft.com/office/drawing/2014/main" id="{C01B51D7-648C-3048-9DCE-476513B35A3E}"/>
                  </a:ext>
                </a:extLst>
              </p:cNvPr>
              <p:cNvSpPr/>
              <p:nvPr userDrawn="1"/>
            </p:nvSpPr>
            <p:spPr>
              <a:xfrm rot="10800000" flipH="1">
                <a:off x="3924114" y="5062347"/>
                <a:ext cx="258146" cy="21133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55" name="Groupe 154">
              <a:extLst>
                <a:ext uri="{FF2B5EF4-FFF2-40B4-BE49-F238E27FC236}">
                  <a16:creationId xmlns:a16="http://schemas.microsoft.com/office/drawing/2014/main" id="{FAFEE17F-14B4-0541-98A7-76600FAB3E68}"/>
                </a:ext>
              </a:extLst>
            </p:cNvPr>
            <p:cNvGrpSpPr/>
            <p:nvPr userDrawn="1"/>
          </p:nvGrpSpPr>
          <p:grpSpPr>
            <a:xfrm>
              <a:off x="-16435" y="2870391"/>
              <a:ext cx="2743633" cy="401385"/>
              <a:chOff x="3924113" y="4872298"/>
              <a:chExt cx="2737220" cy="401385"/>
            </a:xfrm>
            <a:grpFill/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5B81941B-71DE-3C4C-BA73-D1C2877BD889}"/>
                  </a:ext>
                </a:extLst>
              </p:cNvPr>
              <p:cNvSpPr/>
              <p:nvPr userDrawn="1"/>
            </p:nvSpPr>
            <p:spPr>
              <a:xfrm>
                <a:off x="3924113" y="4872298"/>
                <a:ext cx="2737220" cy="2542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7" name="Triangle rectangle 156">
                <a:extLst>
                  <a:ext uri="{FF2B5EF4-FFF2-40B4-BE49-F238E27FC236}">
                    <a16:creationId xmlns:a16="http://schemas.microsoft.com/office/drawing/2014/main" id="{FDF8267A-76C0-4C4E-BC18-B51DE322D173}"/>
                  </a:ext>
                </a:extLst>
              </p:cNvPr>
              <p:cNvSpPr/>
              <p:nvPr userDrawn="1"/>
            </p:nvSpPr>
            <p:spPr>
              <a:xfrm rot="10800000" flipH="1">
                <a:off x="3924114" y="5062347"/>
                <a:ext cx="258146" cy="21133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75" name="Image 7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FDC2391-28D7-F546-9BE4-F5E0B46058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4200" y="9918427"/>
            <a:ext cx="842281" cy="595329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E1EADEB0-A99E-2A44-A311-F3D2D90D999F}"/>
              </a:ext>
            </a:extLst>
          </p:cNvPr>
          <p:cNvSpPr/>
          <p:nvPr userDrawn="1"/>
        </p:nvSpPr>
        <p:spPr>
          <a:xfrm>
            <a:off x="349880" y="9856405"/>
            <a:ext cx="2839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000" b="0" i="0">
                <a:ln>
                  <a:noFill/>
                </a:ln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Tél. 02 22 06 06 13 </a:t>
            </a:r>
          </a:p>
          <a:p>
            <a:pPr algn="l"/>
            <a:r>
              <a:rPr lang="fr-FR" sz="1000" b="1" i="0" err="1">
                <a:ln>
                  <a:noFill/>
                </a:ln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cfa.ecb@enseignement-catholique.bzh</a:t>
            </a:r>
            <a:r>
              <a:rPr lang="fr-FR" sz="1000" b="0" i="0">
                <a:ln>
                  <a:noFill/>
                </a:ln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fr-FR" sz="1000" b="0" i="0">
                <a:ln>
                  <a:noFill/>
                </a:ln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9 Rue Franz Heller - 35700 Rennes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err="1">
                <a:ln>
                  <a:noFill/>
                </a:ln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www.cfa-ecb.fr</a:t>
            </a:r>
            <a:r>
              <a:rPr lang="fr-FR" sz="1200" b="1" i="0">
                <a:ln>
                  <a:noFill/>
                </a:ln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fr-FR" sz="1000" b="0" i="0">
              <a:ln>
                <a:noFill/>
              </a:ln>
              <a:solidFill>
                <a:srgbClr val="393939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CBFC915-6AE1-364E-B7E4-D4A70C6293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83243" y="10292891"/>
            <a:ext cx="899473" cy="31997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3232962-5637-884C-832F-4D969D3CFA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53018" y="9827857"/>
            <a:ext cx="891157" cy="48716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D0BC102-E1E4-0041-873B-CD4AB07FBB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8601" r="19246"/>
          <a:stretch/>
        </p:blipFill>
        <p:spPr>
          <a:xfrm>
            <a:off x="4861156" y="9918427"/>
            <a:ext cx="668035" cy="652873"/>
          </a:xfrm>
          <a:prstGeom prst="rect">
            <a:avLst/>
          </a:prstGeom>
        </p:spPr>
      </p:pic>
      <p:pic>
        <p:nvPicPr>
          <p:cNvPr id="10" name="Image 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F6BECC5-4446-4644-A630-E38E3D3D476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81236" y="8512645"/>
            <a:ext cx="358034" cy="358034"/>
          </a:xfrm>
          <a:prstGeom prst="rect">
            <a:avLst/>
          </a:prstGeom>
        </p:spPr>
      </p:pic>
      <p:pic>
        <p:nvPicPr>
          <p:cNvPr id="11" name="Image 1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3D6C447-AF91-5C43-B31B-65ED863E570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87450" y="8512645"/>
            <a:ext cx="354489" cy="358034"/>
          </a:xfrm>
          <a:prstGeom prst="rect">
            <a:avLst/>
          </a:prstGeom>
        </p:spPr>
      </p:pic>
      <p:pic>
        <p:nvPicPr>
          <p:cNvPr id="12" name="Image 11" descr="Une image contenant chemise, dessin, chope&#10;&#10;Description générée automatiquement">
            <a:extLst>
              <a:ext uri="{FF2B5EF4-FFF2-40B4-BE49-F238E27FC236}">
                <a16:creationId xmlns:a16="http://schemas.microsoft.com/office/drawing/2014/main" id="{C669BC66-26BE-4946-B932-96425F03AEF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81236" y="8109483"/>
            <a:ext cx="358034" cy="358034"/>
          </a:xfrm>
          <a:prstGeom prst="rect">
            <a:avLst/>
          </a:prstGeom>
        </p:spPr>
      </p:pic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DDD211F-4B69-5440-8826-9C617C972AD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87450" y="8109483"/>
            <a:ext cx="354489" cy="358034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F1DB5FC-779E-6C49-A021-994AF27E5202}"/>
              </a:ext>
            </a:extLst>
          </p:cNvPr>
          <p:cNvSpPr txBox="1"/>
          <p:nvPr userDrawn="1"/>
        </p:nvSpPr>
        <p:spPr>
          <a:xfrm>
            <a:off x="996608" y="8079126"/>
            <a:ext cx="15903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000" b="0" i="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La formation est accessible aux personnes en situation de handicap. Nous consulter pour définir les modalités de l’accueil. </a:t>
            </a:r>
            <a:endParaRPr lang="fr-FR" sz="1000" b="0" i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l"/>
            <a:endParaRPr lang="fr-FR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57ED82-2B5E-AC4E-8215-3551C9827D14}"/>
              </a:ext>
            </a:extLst>
          </p:cNvPr>
          <p:cNvSpPr/>
          <p:nvPr userDrawn="1"/>
        </p:nvSpPr>
        <p:spPr>
          <a:xfrm>
            <a:off x="3100029" y="466938"/>
            <a:ext cx="18165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fr-FR" sz="1400" b="1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 Black" panose="020B0604020202020204" pitchFamily="34" charset="0"/>
              </a:rPr>
              <a:t>PUBLIC CONCERNE </a:t>
            </a:r>
            <a:endParaRPr lang="fr-FR" sz="1400" b="1" i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 Black" panose="020B0604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02C4BE8-5D24-BC4F-BFF0-266637C4E9E9}"/>
              </a:ext>
            </a:extLst>
          </p:cNvPr>
          <p:cNvSpPr/>
          <p:nvPr userDrawn="1"/>
        </p:nvSpPr>
        <p:spPr>
          <a:xfrm>
            <a:off x="320272" y="5012132"/>
            <a:ext cx="17639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000" b="1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 Black" panose="020B0604020202020204" pitchFamily="34" charset="0"/>
              </a:rPr>
              <a:t>LIEU DE FORMATION</a:t>
            </a:r>
            <a:endParaRPr lang="fr-FR" sz="1000" b="1" i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 Black" panose="020B0604020202020204" pitchFamily="34" charset="0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B7CAB340-07FD-6A41-B10B-0AF1D584A997}"/>
              </a:ext>
            </a:extLst>
          </p:cNvPr>
          <p:cNvGrpSpPr/>
          <p:nvPr userDrawn="1"/>
        </p:nvGrpSpPr>
        <p:grpSpPr>
          <a:xfrm>
            <a:off x="99638" y="466938"/>
            <a:ext cx="6901879" cy="6461804"/>
            <a:chOff x="99638" y="466938"/>
            <a:chExt cx="6901879" cy="646180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181A5DF-97AE-FD4B-9850-19F82661EDAD}"/>
                </a:ext>
              </a:extLst>
            </p:cNvPr>
            <p:cNvSpPr/>
            <p:nvPr userDrawn="1"/>
          </p:nvSpPr>
          <p:spPr>
            <a:xfrm>
              <a:off x="99638" y="466938"/>
              <a:ext cx="25490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fr-FR" sz="1400" b="1">
                  <a:solidFill>
                    <a:srgbClr val="F69C69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PARTICULARITÉ DU CENTRE </a:t>
              </a:r>
              <a:endParaRPr lang="fr-FR" sz="1400">
                <a:solidFill>
                  <a:srgbClr val="F69C69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EDD64EB-5ECD-5449-B0D0-B84A843B9FC2}"/>
                </a:ext>
              </a:extLst>
            </p:cNvPr>
            <p:cNvSpPr/>
            <p:nvPr userDrawn="1"/>
          </p:nvSpPr>
          <p:spPr>
            <a:xfrm>
              <a:off x="2866438" y="5275355"/>
              <a:ext cx="413507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fr-FR" sz="1400" b="1" i="0">
                  <a:solidFill>
                    <a:srgbClr val="F69C69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 Black" panose="020B0604020202020204" pitchFamily="34" charset="0"/>
                </a:rPr>
                <a:t>DURÉE, CENTRE DE FORMATION &amp; ENTREPRISE</a:t>
              </a:r>
              <a:endParaRPr lang="fr-FR" sz="1400" b="1" i="0">
                <a:solidFill>
                  <a:srgbClr val="F69C69"/>
                </a:solidFill>
                <a:latin typeface="Roboto" panose="02000000000000000000" pitchFamily="2" charset="0"/>
                <a:ea typeface="Roboto" panose="02000000000000000000" pitchFamily="2" charset="0"/>
                <a:cs typeface="Arial Black" panose="020B0604020202020204" pitchFamily="34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4508535-D3AC-0F4D-A46C-55FC4107AC78}"/>
                </a:ext>
              </a:extLst>
            </p:cNvPr>
            <p:cNvSpPr/>
            <p:nvPr userDrawn="1"/>
          </p:nvSpPr>
          <p:spPr>
            <a:xfrm>
              <a:off x="2866439" y="6620965"/>
              <a:ext cx="319159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fr-FR" sz="1400" b="1" i="0">
                  <a:solidFill>
                    <a:srgbClr val="F69C69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 Black" panose="020B0604020202020204" pitchFamily="34" charset="0"/>
                </a:rPr>
                <a:t>PRISE EN CHARGE</a:t>
              </a:r>
              <a:endParaRPr lang="fr-FR" sz="1400" b="1" i="0">
                <a:solidFill>
                  <a:srgbClr val="F69C69"/>
                </a:solidFill>
                <a:latin typeface="Roboto" panose="02000000000000000000" pitchFamily="2" charset="0"/>
                <a:ea typeface="Roboto" panose="02000000000000000000" pitchFamily="2" charset="0"/>
                <a:cs typeface="Arial Black" panose="020B0604020202020204" pitchFamily="34" charset="0"/>
              </a:endParaRPr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CF788762-E7C9-6D46-AFA6-0C90791F3FCF}"/>
              </a:ext>
            </a:extLst>
          </p:cNvPr>
          <p:cNvSpPr/>
          <p:nvPr userDrawn="1"/>
        </p:nvSpPr>
        <p:spPr>
          <a:xfrm>
            <a:off x="320272" y="6378260"/>
            <a:ext cx="17551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000" b="1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 Black" panose="020B0604020202020204" pitchFamily="34" charset="0"/>
              </a:rPr>
              <a:t>RENSEIGNEMENT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4EFB630-6769-1C40-A3F4-94E79C766027}"/>
              </a:ext>
            </a:extLst>
          </p:cNvPr>
          <p:cNvSpPr/>
          <p:nvPr userDrawn="1"/>
        </p:nvSpPr>
        <p:spPr>
          <a:xfrm>
            <a:off x="320272" y="7666262"/>
            <a:ext cx="17682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000" b="1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 Black" panose="020B0604020202020204" pitchFamily="34" charset="0"/>
              </a:rPr>
              <a:t>ACCESSIBILITÉ</a:t>
            </a:r>
            <a:endParaRPr lang="fr-FR" sz="1000" b="1" i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 Black" panose="020B0604020202020204" pitchFamily="34" charset="0"/>
            </a:endParaRPr>
          </a:p>
        </p:txBody>
      </p: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83A1616E-91CD-9D4B-B8E3-F3BC7F3AE012}"/>
              </a:ext>
            </a:extLst>
          </p:cNvPr>
          <p:cNvCxnSpPr>
            <a:cxnSpLocks/>
          </p:cNvCxnSpPr>
          <p:nvPr userDrawn="1"/>
        </p:nvCxnSpPr>
        <p:spPr>
          <a:xfrm>
            <a:off x="1934415" y="4399485"/>
            <a:ext cx="2" cy="32740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79F0A9CF-2A97-214D-B2FE-91F4FE62246C}"/>
              </a:ext>
            </a:extLst>
          </p:cNvPr>
          <p:cNvGrpSpPr/>
          <p:nvPr userDrawn="1"/>
        </p:nvGrpSpPr>
        <p:grpSpPr>
          <a:xfrm>
            <a:off x="4744175" y="5417156"/>
            <a:ext cx="2490933" cy="1337483"/>
            <a:chOff x="4745928" y="5432302"/>
            <a:chExt cx="2490933" cy="1337483"/>
          </a:xfrm>
        </p:grpSpPr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8F0926E5-3675-4245-B70C-577B54FA5A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59784" y="5432302"/>
              <a:ext cx="1109441" cy="0"/>
            </a:xfrm>
            <a:prstGeom prst="line">
              <a:avLst/>
            </a:prstGeom>
            <a:ln w="12700">
              <a:solidFill>
                <a:srgbClr val="F69C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E5A36393-D663-C949-A3C4-8EDB616052A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745928" y="6769785"/>
              <a:ext cx="2490933" cy="0"/>
            </a:xfrm>
            <a:prstGeom prst="line">
              <a:avLst/>
            </a:prstGeom>
            <a:ln w="12700">
              <a:solidFill>
                <a:srgbClr val="F69C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1E2AD74A-74A8-A748-8416-7C5657018147}"/>
              </a:ext>
            </a:extLst>
          </p:cNvPr>
          <p:cNvSpPr/>
          <p:nvPr userDrawn="1"/>
        </p:nvSpPr>
        <p:spPr>
          <a:xfrm>
            <a:off x="5305346" y="7671621"/>
            <a:ext cx="19888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000" b="1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 Black" panose="020B0604020202020204" pitchFamily="34" charset="0"/>
              </a:rPr>
              <a:t>VALIDATION</a:t>
            </a:r>
            <a:endParaRPr lang="fr-FR" sz="1000" b="1" i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 Black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BA36C63-A982-5546-8255-F7BC49346671}"/>
              </a:ext>
            </a:extLst>
          </p:cNvPr>
          <p:cNvSpPr/>
          <p:nvPr userDrawn="1"/>
        </p:nvSpPr>
        <p:spPr>
          <a:xfrm>
            <a:off x="3094533" y="7671621"/>
            <a:ext cx="1988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000" b="1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 Black" panose="020B0604020202020204" pitchFamily="34" charset="0"/>
              </a:rPr>
              <a:t>POURSUITE DE FORMATION POSSIBLE</a:t>
            </a:r>
            <a:endParaRPr lang="fr-FR" sz="1000" b="1" i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 Black" panose="020B060402020202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77F365B-4B16-AC42-BD54-C24150373723}"/>
              </a:ext>
            </a:extLst>
          </p:cNvPr>
          <p:cNvSpPr/>
          <p:nvPr userDrawn="1"/>
        </p:nvSpPr>
        <p:spPr>
          <a:xfrm>
            <a:off x="3100029" y="2896618"/>
            <a:ext cx="14526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fr-FR" sz="1400" b="1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 Black" panose="020B0604020202020204" pitchFamily="34" charset="0"/>
              </a:rPr>
              <a:t>RECRUTEMENT</a:t>
            </a:r>
            <a:endParaRPr lang="fr-FR" sz="1400" b="1" i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 Black" panose="020B0604020202020204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4F99EF0-0275-B647-BB33-6136FB8B56E1}"/>
              </a:ext>
            </a:extLst>
          </p:cNvPr>
          <p:cNvSpPr/>
          <p:nvPr userDrawn="1"/>
        </p:nvSpPr>
        <p:spPr>
          <a:xfrm>
            <a:off x="320272" y="2883227"/>
            <a:ext cx="24375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000" b="1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 Black" panose="020B0604020202020204" pitchFamily="34" charset="0"/>
              </a:rPr>
              <a:t>ÉVALUATION DE LA FORMATION</a:t>
            </a:r>
            <a:endParaRPr lang="fr-FR" sz="1000" b="1" i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 Black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F7A7B94-DF4E-D140-8D59-1F41F9C9D0F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72948" y="5023811"/>
            <a:ext cx="153770" cy="20671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E46B395-5712-5A4B-84DF-321D2E23F72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87393" y="2885409"/>
            <a:ext cx="162487" cy="2260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2080FE8-2823-AE4D-ABCE-C079F9DE292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7639" y="7689642"/>
            <a:ext cx="182241" cy="19674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F133707-56CB-9045-A45D-1DEE3CCC60E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5198" y="6390444"/>
            <a:ext cx="210199" cy="2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4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3D630D1-C9D1-814A-8C81-28B4B221E0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47089" y="3027036"/>
            <a:ext cx="3499946" cy="1519223"/>
          </a:xfrm>
        </p:spPr>
        <p:txBody>
          <a:bodyPr/>
          <a:lstStyle/>
          <a:p>
            <a:r>
              <a:rPr lang="fr-FR" dirty="0"/>
              <a:t>UG1 Français et Histoire Géographie</a:t>
            </a:r>
          </a:p>
          <a:p>
            <a:r>
              <a:rPr lang="fr-FR" dirty="0"/>
              <a:t>UG2 Mathématiques Sciences</a:t>
            </a:r>
          </a:p>
          <a:p>
            <a:r>
              <a:rPr lang="fr-FR" dirty="0"/>
              <a:t>UG3 EPS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7F4BE2C-5F22-2B4C-A253-7235C6F6A8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3513340"/>
            <a:ext cx="3248167" cy="2282926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fr-FR" sz="860" dirty="0"/>
          </a:p>
          <a:p>
            <a:pPr>
              <a:spcBef>
                <a:spcPts val="0"/>
              </a:spcBef>
            </a:pPr>
            <a:r>
              <a:rPr lang="fr-FR" sz="860" dirty="0"/>
              <a:t>Professionnel qualifié qui exerce des activités :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fr-FR" sz="860" dirty="0"/>
              <a:t>d’entretien du cadre de vie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fr-FR" sz="860" dirty="0"/>
              <a:t>d’entretien du linge et des vêtements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fr-FR" sz="860" dirty="0"/>
              <a:t>de préparation et de distribution des repas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endParaRPr lang="fr-FR" sz="860" dirty="0"/>
          </a:p>
          <a:p>
            <a:pPr>
              <a:spcBef>
                <a:spcPts val="0"/>
              </a:spcBef>
            </a:pPr>
            <a:r>
              <a:rPr lang="fr-FR" sz="860" dirty="0"/>
              <a:t>En respectant la réglementation relative à l’hygiène e à la sécurité </a:t>
            </a:r>
          </a:p>
          <a:p>
            <a:pPr>
              <a:spcBef>
                <a:spcPts val="0"/>
              </a:spcBef>
            </a:pPr>
            <a:endParaRPr lang="fr-FR" sz="860" dirty="0"/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fr-FR" sz="860" dirty="0"/>
              <a:t>dans des collectivités : maison de retraite, hôpital, clinique, établissement scolaire, restaurant d’entreprise…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fr-FR" sz="860" dirty="0"/>
              <a:t>dans des organismes d’aide à domicile, chez les particuliers</a:t>
            </a:r>
          </a:p>
          <a:p>
            <a:pPr>
              <a:spcBef>
                <a:spcPts val="0"/>
              </a:spcBef>
            </a:pPr>
            <a:endParaRPr lang="fr-FR" sz="860" dirty="0"/>
          </a:p>
          <a:p>
            <a:pPr>
              <a:spcBef>
                <a:spcPts val="0"/>
              </a:spcBef>
            </a:pPr>
            <a:endParaRPr lang="fr-FR" sz="860" u="sng" dirty="0"/>
          </a:p>
          <a:p>
            <a:pPr>
              <a:spcBef>
                <a:spcPts val="0"/>
              </a:spcBef>
            </a:pPr>
            <a:r>
              <a:rPr lang="fr-FR" sz="860" u="sng" dirty="0"/>
              <a:t>Qualités requises </a:t>
            </a:r>
            <a:r>
              <a:rPr lang="fr-FR" sz="860" dirty="0"/>
              <a:t>: respecter les règles de savoir-vivre (discrétion et courtoisie), communiquer, travailler en équipe, faire preuve d’initiatives …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3E5821B-48DF-0045-BFB7-7D5C67D3D4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/>
              <a:t>2 ans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972592A-11FA-7149-9270-045322A2008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/>
              <a:t>Septembre à juin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4310FD87-B915-874D-9C1E-549B5F141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CAP ATMFC Assistant Technique en Milieux Familial et Collectif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065E8C01-FB7E-234B-978D-626918837E9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pic>
        <p:nvPicPr>
          <p:cNvPr id="9" name="Espace réservé pour une image  15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AF36E96F-E4A4-4593-BD20-5132C75C6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675" y="9625039"/>
            <a:ext cx="1476000" cy="1044813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C194766-2CA8-4D1E-A5DA-1E1C63095E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u="sng" dirty="0"/>
              <a:t>Techniques professionnelles </a:t>
            </a:r>
            <a:r>
              <a:rPr lang="fr-FR" dirty="0"/>
              <a:t>:</a:t>
            </a:r>
          </a:p>
          <a:p>
            <a:r>
              <a:rPr lang="fr-FR" dirty="0"/>
              <a:t>La production alimentaire : préparation et service des repas</a:t>
            </a:r>
          </a:p>
          <a:p>
            <a:r>
              <a:rPr lang="fr-FR" dirty="0"/>
              <a:t>L’entretien du cadre de vie : différentes techniques de dépoussiérage, de lavage, de décontamination, rangement…</a:t>
            </a:r>
          </a:p>
          <a:p>
            <a:r>
              <a:rPr lang="fr-FR" dirty="0"/>
              <a:t>L’entretien du linge et des vêtements : lavage, repassage, rangement, petits travaux de couture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b="1" u="sng" dirty="0"/>
          </a:p>
          <a:p>
            <a:pPr marL="0" indent="0">
              <a:buNone/>
            </a:pPr>
            <a:r>
              <a:rPr lang="fr-FR" b="1" u="sng" dirty="0"/>
              <a:t>Savoirs technologiques associés </a:t>
            </a:r>
            <a:r>
              <a:rPr lang="fr-FR" dirty="0"/>
              <a:t>:</a:t>
            </a:r>
          </a:p>
          <a:p>
            <a:r>
              <a:rPr lang="fr-FR" dirty="0"/>
              <a:t>Connaissance des lieux d’activité</a:t>
            </a:r>
          </a:p>
          <a:p>
            <a:r>
              <a:rPr lang="fr-FR" dirty="0"/>
              <a:t>Hygiène professionnelle</a:t>
            </a:r>
          </a:p>
          <a:p>
            <a:r>
              <a:rPr lang="fr-FR" dirty="0"/>
              <a:t>Sciences de l’alimentation</a:t>
            </a:r>
          </a:p>
          <a:p>
            <a:r>
              <a:rPr lang="fr-FR" dirty="0"/>
              <a:t>Organisation du travail</a:t>
            </a:r>
          </a:p>
          <a:p>
            <a:r>
              <a:rPr lang="fr-FR" dirty="0"/>
              <a:t>Qualité des services</a:t>
            </a:r>
          </a:p>
          <a:p>
            <a:endParaRPr lang="fr-FR" dirty="0"/>
          </a:p>
          <a:p>
            <a:r>
              <a:rPr lang="fr-FR" dirty="0"/>
              <a:t>Prévention Santé Environnement</a:t>
            </a:r>
          </a:p>
          <a:p>
            <a:r>
              <a:rPr lang="fr-FR" dirty="0"/>
              <a:t>SST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498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964010D-426C-0848-8A25-A9B529DD6A6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/>
              <a:t>Contrôle en Cours de Formation (CCF)</a:t>
            </a:r>
          </a:p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E49736-A313-114B-A07E-7941AA7875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Outils de suivi et d’évaluation en entreprise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1C0C35-8D51-824A-8265-097994DBC7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/>
              <a:t>Evaluation en situation professionnelle</a:t>
            </a:r>
          </a:p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604F564-D23F-4E4C-A9B0-8660D70E89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/>
              <a:t>Dossier de candidature</a:t>
            </a:r>
          </a:p>
          <a:p>
            <a:r>
              <a:rPr lang="fr-FR"/>
              <a:t>Entretien individuel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F04CA4B-C10B-934B-BB71-DDFCB0CF28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/>
              <a:t>Être âgé(e) de 16 à 30 ans pour un contrat d’apprentissage (15 ans si classe de 3ème validée)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5EC33DE-4113-F742-AB65-7554447810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-42456" y="682751"/>
            <a:ext cx="2942898" cy="205174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fr-FR" sz="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fr-FR" sz="800" dirty="0">
                <a:solidFill>
                  <a:schemeClr val="tx1"/>
                </a:solidFill>
              </a:rPr>
              <a:t>Un plateau technique performant :</a:t>
            </a:r>
          </a:p>
          <a:p>
            <a:pPr>
              <a:spcBef>
                <a:spcPts val="0"/>
              </a:spcBef>
            </a:pPr>
            <a:endParaRPr lang="fr-FR" sz="8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fr-FR" sz="800" dirty="0">
                <a:solidFill>
                  <a:schemeClr val="tx1"/>
                </a:solidFill>
              </a:rPr>
              <a:t>Cuisines collective et familiale 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fr-FR" sz="800" dirty="0">
                <a:solidFill>
                  <a:schemeClr val="tx1"/>
                </a:solidFill>
              </a:rPr>
              <a:t>Appartement pédagogique (salon, séjour, cuisine équipée, chambre, salle de bain, WC)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fr-FR" sz="800" dirty="0">
                <a:solidFill>
                  <a:schemeClr val="tx1"/>
                </a:solidFill>
              </a:rPr>
              <a:t>Salle dédiée à l’entretien du linge (familial et de collectivité) dont une calandre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fr-FR" sz="800" dirty="0">
                <a:solidFill>
                  <a:schemeClr val="tx1"/>
                </a:solidFill>
              </a:rPr>
              <a:t>Matériel d’entretien des locaux (dont monobrosses, autolaveuse, aspirateurs mixtes …)</a:t>
            </a:r>
          </a:p>
          <a:p>
            <a:pPr>
              <a:spcBef>
                <a:spcPts val="0"/>
              </a:spcBef>
            </a:pPr>
            <a:endParaRPr lang="fr-FR" sz="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fr-FR" sz="800" dirty="0">
                <a:solidFill>
                  <a:schemeClr val="tx1"/>
                </a:solidFill>
              </a:rPr>
              <a:t>Salles de cours équipées de vidéoprojecteur</a:t>
            </a:r>
          </a:p>
          <a:p>
            <a:pPr>
              <a:spcBef>
                <a:spcPts val="0"/>
              </a:spcBef>
            </a:pPr>
            <a:endParaRPr lang="fr-FR" sz="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fr-FR" sz="800" dirty="0">
                <a:solidFill>
                  <a:schemeClr val="tx1"/>
                </a:solidFill>
              </a:rPr>
              <a:t>Classe mobile de 24 ordinateurs portables + wifi</a:t>
            </a:r>
          </a:p>
          <a:p>
            <a:pPr>
              <a:spcBef>
                <a:spcPts val="0"/>
              </a:spcBef>
            </a:pPr>
            <a:endParaRPr lang="fr-FR" sz="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fr-FR" sz="800" dirty="0">
                <a:solidFill>
                  <a:schemeClr val="tx1"/>
                </a:solidFill>
              </a:rPr>
              <a:t>Espace numérique de travail (Office 365)</a:t>
            </a:r>
          </a:p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34ACCE9-9621-CD40-BD3C-C17EE1FE3E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anchor="b"/>
          <a:lstStyle/>
          <a:p>
            <a:r>
              <a:rPr lang="fr-FR"/>
              <a:t>420 heures en centre de formation et 1225 heures en entreprise, congés payés déduits, par année de formation</a:t>
            </a:r>
          </a:p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04E7CD9-E0C2-E243-9001-CB5BD08BCEA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/>
              <a:t>Prise en charge par l'OPCO (Opérateur de Compétences) dont dépend l'entreprise d'accueil</a:t>
            </a:r>
          </a:p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54203FF-98EF-2548-AE69-37D45F80B6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CAP AEPE en 1 an</a:t>
            </a:r>
          </a:p>
          <a:p>
            <a:r>
              <a:rPr lang="fr-FR" dirty="0"/>
              <a:t>MC Aide à domicile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8252CA9-D6CE-9747-83AC-039F6F7190D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/>
              <a:t>Certificat d’Aptitude Professionnelle Assistant Technique en Milieux Familial et Collectif</a:t>
            </a:r>
          </a:p>
          <a:p>
            <a:r>
              <a:rPr lang="fr-FR" dirty="0"/>
              <a:t>RNCP 2817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0277620-99A1-E946-8B6D-7B525681AF0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r-FR"/>
              <a:t>UFA LP Marie Balavenne</a:t>
            </a:r>
          </a:p>
          <a:p>
            <a:pPr>
              <a:spcBef>
                <a:spcPts val="0"/>
              </a:spcBef>
            </a:pPr>
            <a:r>
              <a:rPr lang="fr-FR"/>
              <a:t>47 Boulevard Laënnec</a:t>
            </a:r>
          </a:p>
          <a:p>
            <a:pPr>
              <a:spcBef>
                <a:spcPts val="0"/>
              </a:spcBef>
            </a:pPr>
            <a:r>
              <a:rPr lang="fr-FR"/>
              <a:t>BP 522</a:t>
            </a:r>
          </a:p>
          <a:p>
            <a:pPr>
              <a:spcBef>
                <a:spcPts val="0"/>
              </a:spcBef>
            </a:pPr>
            <a:r>
              <a:rPr lang="fr-FR"/>
              <a:t>22000 ST BRIEUC Cedex 1 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2FCECEE2-83C6-C84B-9A85-22265CEC5B9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r-FR" dirty="0"/>
              <a:t>Mireille CONNAN</a:t>
            </a:r>
          </a:p>
          <a:p>
            <a:pPr>
              <a:spcBef>
                <a:spcPts val="0"/>
              </a:spcBef>
            </a:pPr>
            <a:r>
              <a:rPr lang="fr-FR" dirty="0"/>
              <a:t>02 96 94 31 11                                    </a:t>
            </a:r>
          </a:p>
          <a:p>
            <a:pPr>
              <a:spcBef>
                <a:spcPts val="0"/>
              </a:spcBef>
            </a:pPr>
            <a:r>
              <a:rPr lang="fr-FR" dirty="0"/>
              <a:t>Mail : </a:t>
            </a:r>
          </a:p>
          <a:p>
            <a:pPr>
              <a:spcBef>
                <a:spcPts val="0"/>
              </a:spcBef>
            </a:pPr>
            <a:r>
              <a:rPr lang="fr-FR" dirty="0"/>
              <a:t>mireille.connan@balavenne-polesup.fr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78DF411-84EB-49B2-8335-DBCF78D1C1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pic>
        <p:nvPicPr>
          <p:cNvPr id="19" name="Espace réservé pour une image  15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EAE4C88B-1E72-40F0-9DEA-F08AEBD85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675" y="9625039"/>
            <a:ext cx="1476000" cy="104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58907"/>
      </p:ext>
    </p:extLst>
  </p:cSld>
  <p:clrMapOvr>
    <a:masterClrMapping/>
  </p:clrMapOvr>
</p:sld>
</file>

<file path=ppt/theme/theme1.xml><?xml version="1.0" encoding="utf-8"?>
<a:theme xmlns:a="http://schemas.openxmlformats.org/drawingml/2006/main" name="Métiers des services à la personnes et aux territoires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étiers services à la personnes et aux territoires verso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15C453E5E6FC4CB71468DFAFFC8403" ma:contentTypeVersion="12" ma:contentTypeDescription="Crée un document." ma:contentTypeScope="" ma:versionID="3bf93fb7b39393e8e7b557796cd9fa1d">
  <xsd:schema xmlns:xsd="http://www.w3.org/2001/XMLSchema" xmlns:xs="http://www.w3.org/2001/XMLSchema" xmlns:p="http://schemas.microsoft.com/office/2006/metadata/properties" xmlns:ns2="be5dea04-fc5f-44bf-a56a-1b2052ef0eaf" xmlns:ns3="47eafe9e-9a5d-4325-be29-d65aecffe1c9" targetNamespace="http://schemas.microsoft.com/office/2006/metadata/properties" ma:root="true" ma:fieldsID="bef9286f5d0fa7b4cfb308cb6f4ee615" ns2:_="" ns3:_="">
    <xsd:import namespace="be5dea04-fc5f-44bf-a56a-1b2052ef0eaf"/>
    <xsd:import namespace="47eafe9e-9a5d-4325-be29-d65aecffe1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5dea04-fc5f-44bf-a56a-1b2052ef0e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eafe9e-9a5d-4325-be29-d65aecffe1c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673F1E-ADE1-43B4-8186-3348DBCB5C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D270F5-35CF-476D-A2E4-285E9E885AB1}">
  <ds:schemaRefs>
    <ds:schemaRef ds:uri="47eafe9e-9a5d-4325-be29-d65aecffe1c9"/>
    <ds:schemaRef ds:uri="be5dea04-fc5f-44bf-a56a-1b2052ef0ea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2549A1A-10AD-42C6-B428-B779974373EE}">
  <ds:schemaRefs>
    <ds:schemaRef ds:uri="47eafe9e-9a5d-4325-be29-d65aecffe1c9"/>
    <ds:schemaRef ds:uri="be5dea04-fc5f-44bf-a56a-1b2052ef0e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391</Words>
  <Application>Microsoft Office PowerPoint</Application>
  <PresentationFormat>Personnalisé</PresentationFormat>
  <Paragraphs>80</Paragraphs>
  <Slides>2</Slides>
  <Notes>0</Notes>
  <HiddenSlides>2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Roboto</vt:lpstr>
      <vt:lpstr>Wingdings</vt:lpstr>
      <vt:lpstr>Métiers des services à la personnes et aux territoires</vt:lpstr>
      <vt:lpstr>Métiers services à la personnes et aux territoires verso </vt:lpstr>
      <vt:lpstr>CAP ATMFC Assistant Technique en Milieux Familial et Collectif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Mathilde Herry</dc:creator>
  <cp:lastModifiedBy>Mireille CONNAN</cp:lastModifiedBy>
  <cp:revision>7</cp:revision>
  <dcterms:created xsi:type="dcterms:W3CDTF">2020-04-10T05:45:23Z</dcterms:created>
  <dcterms:modified xsi:type="dcterms:W3CDTF">2021-01-20T20:44:34Z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0x010100E615C453E5E6FC4CB71468DFAFFC8403</vt:lpwstr>
  </property>
</Properties>
</file>